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89" r:id="rId3"/>
    <p:sldId id="257" r:id="rId4"/>
    <p:sldId id="258" r:id="rId5"/>
    <p:sldId id="260" r:id="rId6"/>
    <p:sldId id="292" r:id="rId7"/>
    <p:sldId id="298" r:id="rId8"/>
    <p:sldId id="294" r:id="rId9"/>
    <p:sldId id="299" r:id="rId10"/>
    <p:sldId id="295" r:id="rId11"/>
    <p:sldId id="300" r:id="rId12"/>
    <p:sldId id="302" r:id="rId13"/>
    <p:sldId id="303" r:id="rId14"/>
    <p:sldId id="304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F23F4-33E4-4A83-9C4A-8938D1880581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1E9D9-B964-4BE1-AA0C-48342767D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3108/chuiko3.a7/0_9a93_a9a98933_XL" TargetMode="External"/><Relationship Id="rId13" Type="http://schemas.openxmlformats.org/officeDocument/2006/relationships/image" Target="../media/image6.gif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12" Type="http://schemas.openxmlformats.org/officeDocument/2006/relationships/hyperlink" Target="http://mcontent.life.ru/media/2/2010/08/1616/159ecc25dcc95ec705f62b50676d705e.gif" TargetMode="External"/><Relationship Id="rId2" Type="http://schemas.openxmlformats.org/officeDocument/2006/relationships/hyperlink" Target="http://open.az/uploads/posts/2009-08/1251092505_petergofsamson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1.liveinternet.ru/images/foto/b/3/533/2483533/f_18621390.jpg" TargetMode="External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0" Type="http://schemas.openxmlformats.org/officeDocument/2006/relationships/hyperlink" Target="http://files.myopera.com/Felin/blog/8_%D0%BC%D0%B0%D1%80%D1%82%D0%B0.jpg" TargetMode="External"/><Relationship Id="rId4" Type="http://schemas.openxmlformats.org/officeDocument/2006/relationships/hyperlink" Target="http://s005.radikal.ru/i209/1002/6b/af26a2d4569dt.jpg" TargetMode="Externa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tut-goda.ru/making/4390-letnie-poteshki.html" TargetMode="External"/><Relationship Id="rId2" Type="http://schemas.openxmlformats.org/officeDocument/2006/relationships/hyperlink" Target="http://www.rastut-goda.ru/preschool-child/6332-razvitie-rechi-u-detej-zanjatija-po-razvitiju-rechi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astut-goda.ru/family-council/6552-razvivajuschie-russkie-narodnye-igrushki-dlja-detej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stut-goda.ru/preschool-child/6760-prostye-podarki-pape-svoimi-rukami-na-23-fevralja-ili-den-rozhdenija.html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tut-goda.ru/making/3366-papkaperedvizhka-we-live-in-the-russian-state.html" TargetMode="External"/><Relationship Id="rId2" Type="http://schemas.openxmlformats.org/officeDocument/2006/relationships/hyperlink" Target="http://www.rastut-goda.ru/preschool-child/6914-razvivaem-logicheskoe-myshlenie-logicheskie-igry-dlja-detej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rastut-goda.ru/making/1929-folder-shifting-of-may-9-victory-day.html" TargetMode="External"/><Relationship Id="rId4" Type="http://schemas.openxmlformats.org/officeDocument/2006/relationships/hyperlink" Target="http://www.rastut-goda.ru/presentations/797-crossword-puzzle-on-military-issues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tut-goda.ru/questions-of-pedagogy/8215-narodnye-prazdniki-v-detskom-sadu.html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  <a:t/>
            </a:r>
            <a:b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</a:br>
            <a: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  <a:t>Активизация работы по </a:t>
            </a:r>
            <a:b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</a:br>
            <a: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  <a:t>патриотическому </a:t>
            </a:r>
            <a:b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</a:br>
            <a: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  <a:t>воспитанию дошкольников</a:t>
            </a:r>
            <a:b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</a:br>
            <a:endParaRPr lang="ru-RU" sz="3200" b="1" dirty="0">
              <a:solidFill>
                <a:srgbClr val="6600FF"/>
              </a:solidFill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928802"/>
            <a:ext cx="8001024" cy="3571876"/>
          </a:xfr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i-main-pic" descr="Картинка 16 из 2660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928802"/>
            <a:ext cx="187220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-main-pic" descr="Картинка 69 из 64000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1928802"/>
            <a:ext cx="136815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-main-pic" descr="Картинка 57 из 63784">
            <a:hlinkClick r:id="rId6" tgtFrame="_blank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1928802"/>
            <a:ext cx="180020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-main-pic" descr="Картинка 2 из 21247">
            <a:hlinkClick r:id="rId8" tgtFrame="_blank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1071538" y="4000504"/>
            <a:ext cx="187220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-main-pic" descr="Картинка 74 из 64000">
            <a:hlinkClick r:id="rId10" tgtFrame="_blank"/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57950" y="3857628"/>
            <a:ext cx="187220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-main-pic" descr="Картинка 21 из 17924">
            <a:hlinkClick r:id="rId12" tgtFrame="_blank"/>
          </p:cNvPr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57620" y="3929066"/>
            <a:ext cx="180020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14282" y="5500702"/>
            <a:ext cx="6043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Подготовила старший воспитатель МБДОУ  </a:t>
            </a:r>
          </a:p>
          <a:p>
            <a:r>
              <a:rPr lang="ru-RU" sz="2400" b="1" dirty="0" err="1" smtClean="0">
                <a:solidFill>
                  <a:srgbClr val="C00000"/>
                </a:solidFill>
              </a:rPr>
              <a:t>Плотниковский</a:t>
            </a:r>
            <a:r>
              <a:rPr lang="ru-RU" sz="2400" b="1" dirty="0" smtClean="0">
                <a:solidFill>
                  <a:srgbClr val="C00000"/>
                </a:solidFill>
              </a:rPr>
              <a:t> детский сад «Теремок»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Матрос Елена Александровна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387424"/>
            <a:ext cx="9395520" cy="7416824"/>
          </a:xfr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b="1" i="1" dirty="0" smtClean="0"/>
              <a:t>Любовь </a:t>
            </a:r>
            <a:r>
              <a:rPr lang="ru-RU" sz="3200" b="1" i="1" dirty="0"/>
              <a:t>к родному краю, </a:t>
            </a:r>
            <a:br>
              <a:rPr lang="ru-RU" sz="3200" b="1" i="1" dirty="0"/>
            </a:br>
            <a:r>
              <a:rPr lang="ru-RU" sz="3200" b="1" i="1" dirty="0"/>
              <a:t>родной культуре, родной речи </a:t>
            </a:r>
            <a:br>
              <a:rPr lang="ru-RU" sz="3200" b="1" i="1" dirty="0"/>
            </a:br>
            <a:r>
              <a:rPr lang="ru-RU" sz="3200" b="1" i="1" dirty="0"/>
              <a:t>начинается с малого – </a:t>
            </a:r>
            <a:br>
              <a:rPr lang="ru-RU" sz="3200" b="1" i="1" dirty="0"/>
            </a:br>
            <a:r>
              <a:rPr lang="ru-RU" sz="3200" b="1" i="1" dirty="0"/>
              <a:t>любви к своей семье, к своему жилищу, </a:t>
            </a:r>
            <a:br>
              <a:rPr lang="ru-RU" sz="3200" b="1" i="1" dirty="0"/>
            </a:br>
            <a:r>
              <a:rPr lang="ru-RU" sz="3200" b="1" i="1" dirty="0"/>
              <a:t>к своему детскому саду. </a:t>
            </a:r>
            <a:br>
              <a:rPr lang="ru-RU" sz="3200" b="1" i="1" dirty="0"/>
            </a:br>
            <a:r>
              <a:rPr lang="ru-RU" sz="3200" b="1" i="1" dirty="0"/>
              <a:t>Постепенно расширяясь, эта любовь </a:t>
            </a:r>
            <a:br>
              <a:rPr lang="ru-RU" sz="3200" b="1" i="1" dirty="0"/>
            </a:br>
            <a:r>
              <a:rPr lang="ru-RU" sz="3200" b="1" i="1" dirty="0"/>
              <a:t>переходит в любовь к родной стране, </a:t>
            </a:r>
            <a:br>
              <a:rPr lang="ru-RU" sz="3200" b="1" i="1" dirty="0"/>
            </a:br>
            <a:r>
              <a:rPr lang="ru-RU" sz="3200" b="1" i="1" dirty="0"/>
              <a:t>к ее истории, прошлому и настоящему, </a:t>
            </a:r>
            <a:br>
              <a:rPr lang="ru-RU" sz="3200" b="1" i="1" dirty="0"/>
            </a:br>
            <a:r>
              <a:rPr lang="ru-RU" sz="3200" b="1" i="1" dirty="0"/>
              <a:t>ко всему человечеству.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>                                                    </a:t>
            </a:r>
            <a:r>
              <a:rPr lang="ru-RU" sz="3200" b="1" i="1" dirty="0" smtClean="0"/>
              <a:t>Д.С</a:t>
            </a:r>
            <a:r>
              <a:rPr lang="ru-RU" sz="3200" b="1" i="1" dirty="0"/>
              <a:t>. </a:t>
            </a:r>
            <a:r>
              <a:rPr lang="ru-RU" sz="3200" b="1" i="1" dirty="0" smtClean="0"/>
              <a:t>Лихачев</a:t>
            </a:r>
            <a:br>
              <a:rPr lang="ru-RU" sz="3200" b="1" i="1" dirty="0" smtClean="0"/>
            </a:br>
            <a:r>
              <a:rPr lang="ru-RU" sz="3200" b="1" i="1" dirty="0"/>
              <a:t/>
            </a:r>
            <a:br>
              <a:rPr lang="ru-RU" sz="3200" b="1" i="1" dirty="0"/>
            </a:b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7173416"/>
          </a:xfr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endParaRPr lang="ru-RU" sz="2200" dirty="0" smtClean="0"/>
          </a:p>
          <a:p>
            <a:r>
              <a:rPr lang="ru-RU" sz="2600" b="1" dirty="0" smtClean="0"/>
              <a:t>В </a:t>
            </a:r>
            <a:r>
              <a:rPr lang="ru-RU" sz="2600" b="1" dirty="0"/>
              <a:t>современных условиях, когда происходят глубочайшие изменения в жизни общества, одним из центральных направлений работы с подрастающим поколением становиться патриотическое воспитание. </a:t>
            </a:r>
          </a:p>
          <a:p>
            <a:r>
              <a:rPr lang="ru-RU" sz="2600" b="1" dirty="0"/>
              <a:t>Чувство патриотизма многогранно по своему содержанию: это и любовь к родным местам, и гордость за свой народ, и ощущение неразрывности с окружающим, и желание сохранить, приумножить богатство своей страны.</a:t>
            </a:r>
          </a:p>
          <a:p>
            <a:r>
              <a:rPr lang="ru-RU" sz="2600" b="1" dirty="0"/>
              <a:t>Быть патриотом – значит ощущать себя неотъемлемой частью Отечества. Это сложное чувство возникает еще в дошкольном детстве, когда закладываются основы ценностного отношения к окружающему миру, и формируется в ребёнке постепенно, в ходе воспитания любви к своим ближним, к детскому саду, к родным местам, родной стране. </a:t>
            </a:r>
          </a:p>
          <a:p>
            <a:endParaRPr lang="ru-RU" sz="2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/>
              <a:t>Задачи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/>
              <a:t>воспитание у ребенка любви и привязанности к своей семье, дому, детскому саду, улице, </a:t>
            </a:r>
            <a:r>
              <a:rPr lang="ru-RU" b="1" dirty="0" smtClean="0"/>
              <a:t>городу, селу; </a:t>
            </a:r>
            <a:endParaRPr lang="ru-RU" b="1" dirty="0"/>
          </a:p>
          <a:p>
            <a:pPr lvl="0"/>
            <a:r>
              <a:rPr lang="ru-RU" b="1" dirty="0"/>
              <a:t>формирование бережного отношения к природе и всему живому; </a:t>
            </a:r>
          </a:p>
          <a:p>
            <a:pPr lvl="0"/>
            <a:r>
              <a:rPr lang="ru-RU" b="1" dirty="0"/>
              <a:t>воспитание уважения к труду; </a:t>
            </a:r>
          </a:p>
          <a:p>
            <a:pPr lvl="0"/>
            <a:r>
              <a:rPr lang="ru-RU" b="1" dirty="0"/>
              <a:t>развитие интереса к русским традициям и промыслам; </a:t>
            </a:r>
          </a:p>
          <a:p>
            <a:pPr lvl="0"/>
            <a:r>
              <a:rPr lang="ru-RU" b="1" dirty="0"/>
              <a:t>формирование элементарных знаний о правах человека; </a:t>
            </a:r>
          </a:p>
          <a:p>
            <a:pPr lvl="0"/>
            <a:r>
              <a:rPr lang="ru-RU" b="1" dirty="0"/>
              <a:t>расширение представлений о России, ее столице; </a:t>
            </a:r>
          </a:p>
          <a:p>
            <a:pPr lvl="0"/>
            <a:r>
              <a:rPr lang="ru-RU" b="1" dirty="0"/>
              <a:t>знакомство детей с символами государства: гербом, флагом, гимном; </a:t>
            </a:r>
          </a:p>
          <a:p>
            <a:pPr lvl="0"/>
            <a:r>
              <a:rPr lang="ru-RU" b="1" dirty="0"/>
              <a:t>развитие чувства ответственности и гордости за достижения Родины; </a:t>
            </a:r>
          </a:p>
          <a:p>
            <a:pPr lvl="0"/>
            <a:r>
              <a:rPr lang="ru-RU" b="1" dirty="0"/>
              <a:t>формирование толерантности, чувства уважения и симпатии к другим людям, народам, их традициям. </a:t>
            </a:r>
            <a:endParaRPr lang="ru-RU" b="1" dirty="0" smtClean="0"/>
          </a:p>
          <a:p>
            <a:pPr lvl="0"/>
            <a:endParaRPr lang="ru-RU" b="1" u="sng" dirty="0"/>
          </a:p>
          <a:p>
            <a:pPr lvl="0"/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3200" b="1" dirty="0"/>
              <a:t>Для реализации </a:t>
            </a:r>
            <a:r>
              <a:rPr lang="ru-RU" sz="3200" b="1" dirty="0" smtClean="0"/>
              <a:t>патриотического </a:t>
            </a:r>
            <a:r>
              <a:rPr lang="ru-RU" sz="3200" b="1" dirty="0"/>
              <a:t>воспитания дошкольников необходимо: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txBody>
          <a:bodyPr>
            <a:normAutofit lnSpcReduction="10000"/>
          </a:bodyPr>
          <a:lstStyle/>
          <a:p>
            <a:pPr lvl="0"/>
            <a:r>
              <a:rPr lang="ru-RU" b="1" dirty="0"/>
              <a:t>Создание благоприятных материально-технических и социальных условий; </a:t>
            </a:r>
          </a:p>
          <a:p>
            <a:pPr lvl="0"/>
            <a:r>
              <a:rPr lang="ru-RU" b="1" dirty="0"/>
              <a:t>Обновление содержания образования, отбор наиболее интересного и доступного материала с опорой на опыт и чувства детей; </a:t>
            </a:r>
          </a:p>
          <a:p>
            <a:pPr lvl="0"/>
            <a:r>
              <a:rPr lang="ru-RU" b="1" dirty="0"/>
              <a:t>Последовательная ориентация на </a:t>
            </a:r>
            <a:r>
              <a:rPr lang="ru-RU" b="1" dirty="0" err="1"/>
              <a:t>культуросообразность</a:t>
            </a:r>
            <a:r>
              <a:rPr lang="ru-RU" b="1" dirty="0"/>
              <a:t> образования, призванного обеспечить формирование духовного мира человека; </a:t>
            </a:r>
          </a:p>
          <a:p>
            <a:pPr lvl="0"/>
            <a:r>
              <a:rPr lang="ru-RU" b="1" dirty="0"/>
              <a:t>Тесный контакт по данной проблеме с семьей, опора на ее традиции и опыт. 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85723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2000" b="1" i="1" cap="all" dirty="0" smtClean="0"/>
              <a:t>СОДЕРЖАНИЕ УГОЛКОВ ПО ПАТРИОТИЧЕСКОМУ ВОСПИТАНИЮ ДОЛЖНО СООТВЕТСТВОВАТЬ ЗАДАЧАМ РЕШАЕМЫМИ ПО ДАННОЙ ТЕМЕ В КАЖДОЙ ВОЗРАСТНОЙ ГРУППЕ.</a:t>
            </a:r>
            <a:endParaRPr lang="ru-RU" sz="20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357298"/>
            <a:ext cx="892971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Воспитанники младшей группы (дети 3-х лет) находятся в периоде активного 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Развитие речи у детей. Занятия по развитию речи."/>
              </a:rPr>
              <a:t>формирования речи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поэтому текстовым материалам должно быть уделено особое внимание. Так, стоит разместить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 tooltip="Летние потешки"/>
              </a:rPr>
              <a:t>папку с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 tooltip="Летние потешки"/>
              </a:rPr>
              <a:t>потешками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сказками (например, сказками В. Бианки) и небольшими стихотворными произведениями из русского фольклора. В этом возрасте у ребенка внимание и запоминание носит произвольный характер, он запоминает то, что ему больше всего понравилось, какие-то яркие и впечатляющие моменты. Поэтому нелишне будет оснастить уголок куклами в ярких русских сарафанах и кокошниках, дымковские раскрашенные игрушки, свистульки – то, что привлечет внимание малыша и заставит его взять игрушку в руки. В таком возрасте ребенок воспринимает только ближайшее окружение, поэтому картинки в патриотический уголок в детском саду в младшей группе стоит  выбирать с изображениями природы родного края – например, с заснеженной елью, ежиком, спешащим домой с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яблоком, осенним пейзажем. Хорошим наглядным и игровым пособием для самых маленьких станут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 tooltip="Развивающие русские народные игрушки для детей"/>
              </a:rPr>
              <a:t>куклы-матрешки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или тряпичные куклы в русских народных костюмах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JA\Desktop\106_PANA\P10606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67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1754986">
            <a:off x="5786021" y="2634653"/>
            <a:ext cx="32918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Младшая группа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 «</a:t>
            </a:r>
            <a:r>
              <a:rPr lang="ru-RU" sz="3200" b="1" dirty="0" err="1" smtClean="0">
                <a:solidFill>
                  <a:srgbClr val="C00000"/>
                </a:solidFill>
              </a:rPr>
              <a:t>Жаворонушки</a:t>
            </a:r>
            <a:r>
              <a:rPr lang="ru-RU" sz="3200" b="1" dirty="0" smtClean="0">
                <a:solidFill>
                  <a:srgbClr val="C00000"/>
                </a:solidFill>
              </a:rPr>
              <a:t>»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285728"/>
            <a:ext cx="91440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Уголок патриотического воспитания в средней группе и старшей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стоит укомплектовать более глубокими дидактическими материалами. В этом возрасте начинает формироваться наглядно-образное мышление, ребенок способен усвоить информацию об отвлеченных предметах. На стендах уголка  можно разместить фотографии родного города (поселка) со значимыми достопримечательностями – памятниками архитектуры, особо живописными и известными уголками города или поселка, мемориалами. 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Также стоит поместить изображения с гербом родного города, гербом РФ и флагом. Можно поставить настольные флажки или оформить всю стенку уголка большим флагом. Хорошей идеей будет представить творчество  самих воспитанников, например,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Простые подарки папе своими руками на 23 февраля или день рождения"/>
              </a:rPr>
              <a:t>поделки, выполненные для пап к 23 февраля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В папке 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творческими заданиями можно поместить карточки со словами на тему «Россия наша Родина» и попросить воспитанников составить несложные предложения с этими словами.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JA\Desktop\106_PANA\P1060657.JPG"/>
          <p:cNvPicPr>
            <a:picLocks noChangeAspect="1" noChangeArrowheads="1"/>
          </p:cNvPicPr>
          <p:nvPr/>
        </p:nvPicPr>
        <p:blipFill>
          <a:blip r:embed="rId2"/>
          <a:srcRect l="10001" r="18333"/>
          <a:stretch>
            <a:fillRect/>
          </a:stretch>
        </p:blipFill>
        <p:spPr bwMode="auto">
          <a:xfrm>
            <a:off x="0" y="0"/>
            <a:ext cx="6553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3162035">
            <a:off x="6015541" y="2195333"/>
            <a:ext cx="3221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Средняя группа «Ягодки»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214290"/>
            <a:ext cx="9497536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Уголок патриотического воспитания в подготовительной 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группе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стоит наполнить материалами, формирующими  гражданскую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позицию ребенка.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У детей в возрасте 5-7 начинают формироваться элементы 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Как развить логическое мышление? Логические игры для детей."/>
              </a:rPr>
              <a:t>логического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Как развить логическое мышление? Логические игры для детей.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Как развить логическое мышление? Логические игры для детей."/>
              </a:rPr>
              <a:t>мышления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ребенок способен воспринять такие  отвлеченные понятия,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 страна, глава государства, край, национальность. На стенде можно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разместить карту России,  родного края,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 tooltip="Папка-передвижка &quot;Мы живем в Российском государстве&quot;"/>
              </a:rPr>
              <a:t>российский флаг и символику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портрет  президента РФ, альбомы с фотографиями, иллюстрирующими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изменения родного города (района, поселка),  картинки на историческую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тему – например, изображение русского богатыря или солдата-защитника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отечества 1812 года, фотографии памятников, посвященных памяти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воинов Великой Отечественной Войны.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Текстовые материалы стоит разнообразить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произведениями поэтов-классиков.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Мальчикам, несомненно, будут очень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интересны и полезны настольные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 tooltip="Кроссворд на военную тематику"/>
              </a:rPr>
              <a:t>игры военной тематики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где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демонстрируются различия между солдатами разных войск.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Также стоит разместить альбом,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демонстрирующий национальное разнообразие России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 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Поделки, рисунки и открытки, выполненные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 tooltip="Папка передвижка - 9 мая - День победы!"/>
              </a:rPr>
              <a:t>ко дню Победы 1945 года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станут замечательным украшением такого уголка. 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 descr="C:\Users\JA\Desktop\P10605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7600" y="-7543800"/>
            <a:ext cx="270033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4" descr="C:\Users\JA\Desktop\P10605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8578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Box 4"/>
          <p:cNvSpPr txBox="1">
            <a:spLocks noChangeArrowheads="1"/>
          </p:cNvSpPr>
          <p:nvPr/>
        </p:nvSpPr>
        <p:spPr bwMode="auto">
          <a:xfrm rot="1408099">
            <a:off x="6047349" y="1514322"/>
            <a:ext cx="262802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Calibri" pitchFamily="34" charset="0"/>
              </a:rPr>
              <a:t>Старшая</a:t>
            </a:r>
          </a:p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ru-RU" sz="3200" b="1" dirty="0">
                <a:solidFill>
                  <a:srgbClr val="0000FF"/>
                </a:solidFill>
                <a:latin typeface="Calibri" pitchFamily="34" charset="0"/>
              </a:rPr>
              <a:t>группа </a:t>
            </a:r>
          </a:p>
          <a:p>
            <a:pPr algn="ctr"/>
            <a:r>
              <a:rPr lang="ru-RU" sz="3200" b="1" dirty="0">
                <a:solidFill>
                  <a:srgbClr val="0000FF"/>
                </a:solidFill>
                <a:latin typeface="Calibri" pitchFamily="34" charset="0"/>
              </a:rPr>
              <a:t>«Почемучки</a:t>
            </a:r>
            <a:r>
              <a:rPr lang="ru-RU" sz="3200" b="1" dirty="0" smtClean="0">
                <a:solidFill>
                  <a:srgbClr val="0000FF"/>
                </a:solidFill>
                <a:latin typeface="Calibri" pitchFamily="34" charset="0"/>
              </a:rPr>
              <a:t>»</a:t>
            </a:r>
          </a:p>
          <a:p>
            <a:pPr algn="ctr"/>
            <a:endParaRPr lang="ru-RU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Users\JA\Desktop\106_PANA\P1060655.JPG"/>
          <p:cNvPicPr>
            <a:picLocks noChangeAspect="1" noChangeArrowheads="1"/>
          </p:cNvPicPr>
          <p:nvPr/>
        </p:nvPicPr>
        <p:blipFill>
          <a:blip r:embed="rId2"/>
          <a:srcRect l="11926" r="6422"/>
          <a:stretch>
            <a:fillRect/>
          </a:stretch>
        </p:blipFill>
        <p:spPr bwMode="auto">
          <a:xfrm>
            <a:off x="2943225" y="0"/>
            <a:ext cx="6200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2"/>
          <p:cNvSpPr txBox="1">
            <a:spLocks noChangeArrowheads="1"/>
          </p:cNvSpPr>
          <p:nvPr/>
        </p:nvSpPr>
        <p:spPr bwMode="auto">
          <a:xfrm rot="-2531155">
            <a:off x="-128059" y="2035365"/>
            <a:ext cx="356764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6600FF"/>
                </a:solidFill>
                <a:latin typeface="Calibri" pitchFamily="34" charset="0"/>
              </a:rPr>
              <a:t>Подготовительная </a:t>
            </a:r>
            <a:endParaRPr lang="ru-RU" sz="3200" b="1" dirty="0" smtClean="0">
              <a:solidFill>
                <a:srgbClr val="6600FF"/>
              </a:solidFill>
              <a:latin typeface="Calibri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6600FF"/>
                </a:solidFill>
                <a:latin typeface="Calibri" pitchFamily="34" charset="0"/>
              </a:rPr>
              <a:t>группа </a:t>
            </a:r>
            <a:endParaRPr lang="ru-RU" sz="3200" b="1" dirty="0">
              <a:solidFill>
                <a:srgbClr val="6600FF"/>
              </a:solidFill>
              <a:latin typeface="Calibri" pitchFamily="34" charset="0"/>
            </a:endParaRPr>
          </a:p>
          <a:p>
            <a:pPr algn="ctr"/>
            <a:r>
              <a:rPr lang="ru-RU" sz="3200" b="1" dirty="0">
                <a:solidFill>
                  <a:srgbClr val="6600FF"/>
                </a:solidFill>
                <a:latin typeface="Calibri" pitchFamily="34" charset="0"/>
              </a:rPr>
              <a:t>«</a:t>
            </a:r>
            <a:r>
              <a:rPr lang="ru-RU" sz="3200" b="1" dirty="0" err="1">
                <a:solidFill>
                  <a:srgbClr val="6600FF"/>
                </a:solidFill>
                <a:latin typeface="Calibri" pitchFamily="34" charset="0"/>
              </a:rPr>
              <a:t>Смешарики</a:t>
            </a:r>
            <a:r>
              <a:rPr lang="ru-RU" sz="3200" b="1" dirty="0">
                <a:solidFill>
                  <a:srgbClr val="6600FF"/>
                </a:solidFill>
                <a:latin typeface="Calibri" pitchFamily="34" charset="0"/>
              </a:rPr>
              <a:t>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Users\JA\Desktop\106_PANA\P1060661.JPG"/>
          <p:cNvPicPr>
            <a:picLocks noChangeAspect="1" noChangeArrowheads="1"/>
          </p:cNvPicPr>
          <p:nvPr/>
        </p:nvPicPr>
        <p:blipFill>
          <a:blip r:embed="rId2"/>
          <a:srcRect l="10001" t="8888" r="14166" b="10001"/>
          <a:stretch>
            <a:fillRect/>
          </a:stretch>
        </p:blipFill>
        <p:spPr bwMode="auto">
          <a:xfrm>
            <a:off x="2209800" y="0"/>
            <a:ext cx="6934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18740779">
            <a:off x="-348" y="2791099"/>
            <a:ext cx="31383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00FF"/>
                </a:solidFill>
              </a:rPr>
              <a:t>Подготовительная </a:t>
            </a:r>
          </a:p>
          <a:p>
            <a:pPr algn="ctr"/>
            <a:r>
              <a:rPr lang="ru-RU" sz="2800" b="1" dirty="0" smtClean="0">
                <a:solidFill>
                  <a:srgbClr val="6600FF"/>
                </a:solidFill>
              </a:rPr>
              <a:t>группа </a:t>
            </a:r>
          </a:p>
          <a:p>
            <a:pPr algn="ctr"/>
            <a:r>
              <a:rPr lang="ru-RU" sz="2800" b="1" dirty="0" smtClean="0">
                <a:solidFill>
                  <a:srgbClr val="6600FF"/>
                </a:solidFill>
              </a:rPr>
              <a:t>«Лучики»</a:t>
            </a:r>
            <a:endParaRPr lang="ru-RU" sz="2800" b="1" dirty="0">
              <a:solidFill>
                <a:srgbClr val="6600FF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JA\Desktop\106_PANA\P1060564.JPG"/>
          <p:cNvPicPr>
            <a:picLocks noChangeAspect="1" noChangeArrowheads="1"/>
          </p:cNvPicPr>
          <p:nvPr/>
        </p:nvPicPr>
        <p:blipFill>
          <a:blip r:embed="rId2" cstate="print"/>
          <a:srcRect t="6802" b="7483"/>
          <a:stretch>
            <a:fillRect/>
          </a:stretch>
        </p:blipFill>
        <p:spPr bwMode="auto">
          <a:xfrm>
            <a:off x="928662" y="0"/>
            <a:ext cx="7572396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57158" y="5000636"/>
            <a:ext cx="8501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Таким образом, патриотический уголок в  ДОУ является полезным развивающим фактором и способствует воплощению воспитательных </a:t>
            </a:r>
            <a:b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задач. Знакомясь с родным краем через различные виды деятельности, накапливая социальный опыт, 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  <a:hlinkClick r:id="rId3" tooltip="Народные праздники в детском саду"/>
              </a:rPr>
              <a:t>приобщаясь к культуре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ребенок осознает свою принадлежность к определенным </a:t>
            </a:r>
            <a:r>
              <a:rPr lang="ru-RU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этно-культурным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условиям.</a:t>
            </a:r>
            <a:endParaRPr lang="ru-RU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Патриотизм </a:t>
            </a:r>
            <a:r>
              <a:rPr lang="ru-RU" b="1" dirty="0"/>
              <a:t>- это постоянная работа ума и души, любовь и уважение к старшим, каждодневные усилия во имя того, чтобы наша общая родина - Россия становилась могущественнее и краше, чтобы граждане Российской Федерации независимо от их национальности жили лучше и верили в будущее своих детей и внуков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    Это - уважение к историческому прошлому Родины и унаследованным от него традициям; привязанность к месту жительства.</a:t>
            </a:r>
            <a:endParaRPr lang="ru-RU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436</Words>
  <Application>Microsoft Office PowerPoint</Application>
  <PresentationFormat>Экран (4:3)</PresentationFormat>
  <Paragraphs>49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Активизация работы по  патриотическому  воспитанию дошкольников </vt:lpstr>
      <vt:lpstr> Любовь к родному краю,  родной культуре, родной речи  начинается с малого –  любви к своей семье, к своему жилищу,  к своему детскому саду.  Постепенно расширяясь, эта любовь  переходит в любовь к родной стране,  к ее истории, прошлому и настоящему,  ко всему человечеству.                                                     Д.С. Лихачев  </vt:lpstr>
      <vt:lpstr>Слайд 3</vt:lpstr>
      <vt:lpstr>Задачи</vt:lpstr>
      <vt:lpstr>Для реализации патриотического воспитания дошкольников необходимо:  </vt:lpstr>
      <vt:lpstr>СОДЕРЖАНИЕ УГОЛКОВ ПО ПАТРИОТИЧЕСКОМУ ВОСПИТАНИЮ ДОЛЖНО СООТВЕТСТВОВАТЬ ЗАДАЧАМ РЕШАЕМЫМИ ПО ДАННОЙ ТЕМЕ В КАЖДОЙ ВОЗРАСТНОЙ ГРУППЕ.</vt:lpstr>
      <vt:lpstr>Слайд 7</vt:lpstr>
      <vt:lpstr>       Уголок патриотического воспитания в средней группе и старшей стоит укомплектовать более глубокими дидактическими материалами. В этом возрасте начинает формироваться наглядно-образное мышление, ребенок способен усвоить информацию об отвлеченных предметах. На стендах уголка  можно разместить фотографии родного города (поселка) со значимыми достопримечательностями – памятниками архитектуры, особо живописными и известными уголками города или поселка, мемориалами.      Также стоит поместить изображения с гербом родного города, гербом РФ и флагом. Можно поставить настольные флажки или оформить всю стенку уголка большим флагом. Хорошей идеей будет представить творчество  самих воспитанников, например, поделки, выполненные для пап к 23 февраля. В папке  с творческими заданиями можно поместить карточки со словами на тему «Россия наша Родина» и попросить воспитанников составить несложные предложения с этими словами.</vt:lpstr>
      <vt:lpstr>Слайд 9</vt:lpstr>
      <vt:lpstr>      Уголок патриотического воспитания в подготовительной  группе стоит наполнить материалами, формирующими  гражданскую  позицию ребенка.       У детей в возрасте 5-7 начинают формироваться элементы  логического  мышления, ребенок способен воспринять такие  отвлеченные понятия,  как страна, глава государства, край, национальность. На стенде можно  разместить карту России,  родного края, российский флаг и символику,  портрет  президента РФ, альбомы с фотографиями, иллюстрирующими  изменения родного города (района, поселка),  картинки на историческую  тему – например, изображение русского богатыря или солдата-защитника  отечества 1812 года, фотографии памятников, посвященных памяти  воинов Великой Отечественной Войны.       Текстовые материалы стоит разнообразить  произведениями поэтов-классиков. Мальчикам, несомненно, будут очень  интересны и полезны настольные игры военной тематики, где  демонстрируются различия между солдатами разных войск.  Также стоит разместить альбом,  демонстрирующий национальное разнообразие России.  Поделки, рисунки и открытки, выполненные  ко дню Победы 1945 года, станут замечательным украшением такого уголка.    </vt:lpstr>
      <vt:lpstr>Слайд 11</vt:lpstr>
      <vt:lpstr>Слайд 12</vt:lpstr>
      <vt:lpstr>Слайд 13</vt:lpstr>
      <vt:lpstr>Слайд 14</vt:lpstr>
      <vt:lpstr>Вывод: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Любовь к родному краю,  родной культуре, родной речи  начинается с малого –  любви к своей семье, к своему жилищу,  к своему детскому саду.  Постепенно расширяясь, эта любовь  переходит в любовь к родной стране,  к ее истории, прошлому и настоящему,  ко всему человечеству.                                                     Д.С. Лихачев</dc:title>
  <dc:creator>Наталья</dc:creator>
  <cp:lastModifiedBy>JA</cp:lastModifiedBy>
  <cp:revision>33</cp:revision>
  <dcterms:created xsi:type="dcterms:W3CDTF">2011-01-16T13:08:36Z</dcterms:created>
  <dcterms:modified xsi:type="dcterms:W3CDTF">2023-03-28T07:30:52Z</dcterms:modified>
</cp:coreProperties>
</file>